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EB Garamond Regular"/>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BGaramondRegular-bold.fntdata"/><Relationship Id="rId11" Type="http://schemas.openxmlformats.org/officeDocument/2006/relationships/slide" Target="slides/slide6.xml"/><Relationship Id="rId22" Type="http://schemas.openxmlformats.org/officeDocument/2006/relationships/font" Target="fonts/EBGaramondRegular-boldItalic.fntdata"/><Relationship Id="rId10" Type="http://schemas.openxmlformats.org/officeDocument/2006/relationships/slide" Target="slides/slide5.xml"/><Relationship Id="rId21" Type="http://schemas.openxmlformats.org/officeDocument/2006/relationships/font" Target="fonts/EBGaramondRegular-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EBGaramondRegular-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603d16d8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603d16d8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f8c38684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f8c38684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f8c38684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f8c38684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40d316d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40d316d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150b5d8f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150b5d8f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a044976e4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a044976e4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37ec923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37ec923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150b5d8f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150b5d8f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603d16d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603d16d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f8c38684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f8c38684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63cba68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63cba68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603d16d8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603d16d8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gif"/><Relationship Id="rId4" Type="http://schemas.openxmlformats.org/officeDocument/2006/relationships/image" Target="../media/image25.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gif"/><Relationship Id="rId4" Type="http://schemas.openxmlformats.org/officeDocument/2006/relationships/image" Target="../media/image24.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gif"/><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gif"/><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gif"/><Relationship Id="rId4" Type="http://schemas.openxmlformats.org/officeDocument/2006/relationships/image" Target="../media/image16.png"/><Relationship Id="rId5" Type="http://schemas.openxmlformats.org/officeDocument/2006/relationships/hyperlink" Target="https://docs.google.com/spreadsheets/d/1ZWIHKpHeQKpfEIeII-41T-ria6TOv5E7Q4YYHv0r4fc/edit#gid=0" TargetMode="External"/><Relationship Id="rId6" Type="http://schemas.openxmlformats.org/officeDocument/2006/relationships/image" Target="../media/image31.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gif"/><Relationship Id="rId4" Type="http://schemas.openxmlformats.org/officeDocument/2006/relationships/image" Target="../media/image8.jpg"/><Relationship Id="rId5" Type="http://schemas.openxmlformats.org/officeDocument/2006/relationships/image" Target="../media/image2.jp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gi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gif"/><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gif"/><Relationship Id="rId4" Type="http://schemas.openxmlformats.org/officeDocument/2006/relationships/image" Target="../media/image17.jpg"/><Relationship Id="rId5" Type="http://schemas.openxmlformats.org/officeDocument/2006/relationships/image" Target="../media/image23.png"/><Relationship Id="rId6"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gif"/><Relationship Id="rId4" Type="http://schemas.openxmlformats.org/officeDocument/2006/relationships/image" Target="../media/image19.jpg"/><Relationship Id="rId5" Type="http://schemas.openxmlformats.org/officeDocument/2006/relationships/image" Target="../media/image22.jpg"/><Relationship Id="rId6"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2931550" y="3582950"/>
            <a:ext cx="2715000" cy="1218300"/>
          </a:xfrm>
          <a:prstGeom prst="rect">
            <a:avLst/>
          </a:prstGeom>
          <a:effectLst>
            <a:outerShdw blurRad="28575" rotWithShape="0" algn="bl" dir="558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E06666"/>
                </a:solidFill>
                <a:latin typeface="EB Garamond Regular"/>
                <a:ea typeface="EB Garamond Regular"/>
                <a:cs typeface="EB Garamond Regular"/>
                <a:sym typeface="EB Garamond Regular"/>
              </a:rPr>
              <a:t>Óscar Lleixà </a:t>
            </a:r>
            <a:endParaRPr sz="1800">
              <a:solidFill>
                <a:srgbClr val="E06666"/>
              </a:solidFill>
              <a:latin typeface="EB Garamond Regular"/>
              <a:ea typeface="EB Garamond Regular"/>
              <a:cs typeface="EB Garamond Regular"/>
              <a:sym typeface="EB Garamond Regular"/>
            </a:endParaRPr>
          </a:p>
          <a:p>
            <a:pPr indent="0" lvl="0" marL="0" rtl="0" algn="ctr">
              <a:spcBef>
                <a:spcPts val="0"/>
              </a:spcBef>
              <a:spcAft>
                <a:spcPts val="0"/>
              </a:spcAft>
              <a:buNone/>
            </a:pPr>
            <a:r>
              <a:rPr lang="es" sz="1800">
                <a:solidFill>
                  <a:srgbClr val="E06666"/>
                </a:solidFill>
                <a:latin typeface="EB Garamond Regular"/>
                <a:ea typeface="EB Garamond Regular"/>
                <a:cs typeface="EB Garamond Regular"/>
                <a:sym typeface="EB Garamond Regular"/>
              </a:rPr>
              <a:t>Nacho Gan</a:t>
            </a:r>
            <a:endParaRPr sz="1800">
              <a:solidFill>
                <a:srgbClr val="E06666"/>
              </a:solidFill>
              <a:latin typeface="EB Garamond Regular"/>
              <a:ea typeface="EB Garamond Regular"/>
              <a:cs typeface="EB Garamond Regular"/>
              <a:sym typeface="EB Garamond Regular"/>
            </a:endParaRPr>
          </a:p>
          <a:p>
            <a:pPr indent="0" lvl="0" marL="0" rtl="0" algn="ctr">
              <a:spcBef>
                <a:spcPts val="0"/>
              </a:spcBef>
              <a:spcAft>
                <a:spcPts val="0"/>
              </a:spcAft>
              <a:buNone/>
            </a:pPr>
            <a:r>
              <a:rPr lang="es" sz="1800">
                <a:solidFill>
                  <a:srgbClr val="E06666"/>
                </a:solidFill>
                <a:latin typeface="EB Garamond Regular"/>
                <a:ea typeface="EB Garamond Regular"/>
                <a:cs typeface="EB Garamond Regular"/>
                <a:sym typeface="EB Garamond Regular"/>
              </a:rPr>
              <a:t>Raúl Herrera</a:t>
            </a:r>
            <a:endParaRPr sz="1800">
              <a:solidFill>
                <a:srgbClr val="E06666"/>
              </a:solidFill>
              <a:latin typeface="EB Garamond Regular"/>
              <a:ea typeface="EB Garamond Regular"/>
              <a:cs typeface="EB Garamond Regular"/>
              <a:sym typeface="EB Garamond Regular"/>
            </a:endParaRPr>
          </a:p>
          <a:p>
            <a:pPr indent="0" lvl="0" marL="0" rtl="0" algn="ctr">
              <a:spcBef>
                <a:spcPts val="0"/>
              </a:spcBef>
              <a:spcAft>
                <a:spcPts val="0"/>
              </a:spcAft>
              <a:buNone/>
            </a:pPr>
            <a:r>
              <a:rPr lang="es" sz="1800">
                <a:solidFill>
                  <a:srgbClr val="E06666"/>
                </a:solidFill>
                <a:latin typeface="EB Garamond Regular"/>
                <a:ea typeface="EB Garamond Regular"/>
                <a:cs typeface="EB Garamond Regular"/>
                <a:sym typeface="EB Garamond Regular"/>
              </a:rPr>
              <a:t>Marc Cornellas</a:t>
            </a:r>
            <a:endParaRPr sz="1800">
              <a:solidFill>
                <a:srgbClr val="E06666"/>
              </a:solidFill>
              <a:latin typeface="EB Garamond Regular"/>
              <a:ea typeface="EB Garamond Regular"/>
              <a:cs typeface="EB Garamond Regular"/>
              <a:sym typeface="EB Garamond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2"/>
          <p:cNvSpPr txBox="1"/>
          <p:nvPr>
            <p:ph type="title"/>
          </p:nvPr>
        </p:nvSpPr>
        <p:spPr>
          <a:xfrm>
            <a:off x="296725" y="182625"/>
            <a:ext cx="504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latin typeface="EB Garamond Regular"/>
                <a:ea typeface="EB Garamond Regular"/>
                <a:cs typeface="EB Garamond Regular"/>
                <a:sym typeface="EB Garamond Regular"/>
              </a:rPr>
              <a:t>CHARACTERS</a:t>
            </a:r>
            <a:endParaRPr>
              <a:solidFill>
                <a:srgbClr val="E06666"/>
              </a:solidFill>
              <a:latin typeface="EB Garamond Regular"/>
              <a:ea typeface="EB Garamond Regular"/>
              <a:cs typeface="EB Garamond Regular"/>
              <a:sym typeface="EB Garamond Regular"/>
            </a:endParaRPr>
          </a:p>
          <a:p>
            <a:pPr indent="0" lvl="0" marL="0" rtl="0" algn="l">
              <a:spcBef>
                <a:spcPts val="0"/>
              </a:spcBef>
              <a:spcAft>
                <a:spcPts val="0"/>
              </a:spcAft>
              <a:buNone/>
            </a:pPr>
            <a:r>
              <a:t/>
            </a:r>
            <a:endParaRPr>
              <a:solidFill>
                <a:srgbClr val="E06666"/>
              </a:solidFill>
              <a:latin typeface="EB Garamond Regular"/>
              <a:ea typeface="EB Garamond Regular"/>
              <a:cs typeface="EB Garamond Regular"/>
              <a:sym typeface="EB Garamond Regular"/>
            </a:endParaRPr>
          </a:p>
        </p:txBody>
      </p:sp>
      <p:pic>
        <p:nvPicPr>
          <p:cNvPr id="130" name="Google Shape;130;p22"/>
          <p:cNvPicPr preferRelativeResize="0"/>
          <p:nvPr/>
        </p:nvPicPr>
        <p:blipFill>
          <a:blip r:embed="rId4">
            <a:alphaModFix/>
          </a:blip>
          <a:stretch>
            <a:fillRect/>
          </a:stretch>
        </p:blipFill>
        <p:spPr>
          <a:xfrm>
            <a:off x="202775" y="718400"/>
            <a:ext cx="4423225" cy="2763525"/>
          </a:xfrm>
          <a:prstGeom prst="rect">
            <a:avLst/>
          </a:prstGeom>
          <a:noFill/>
          <a:ln>
            <a:noFill/>
          </a:ln>
        </p:spPr>
      </p:pic>
      <p:pic>
        <p:nvPicPr>
          <p:cNvPr id="131" name="Google Shape;131;p22"/>
          <p:cNvPicPr preferRelativeResize="0"/>
          <p:nvPr/>
        </p:nvPicPr>
        <p:blipFill>
          <a:blip r:embed="rId5">
            <a:alphaModFix/>
          </a:blip>
          <a:stretch>
            <a:fillRect/>
          </a:stretch>
        </p:blipFill>
        <p:spPr>
          <a:xfrm>
            <a:off x="4527825" y="2384500"/>
            <a:ext cx="4423224" cy="2601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4">
            <a:alphaModFix/>
          </a:blip>
          <a:stretch>
            <a:fillRect/>
          </a:stretch>
        </p:blipFill>
        <p:spPr>
          <a:xfrm>
            <a:off x="5130175" y="2662950"/>
            <a:ext cx="3665799" cy="2144625"/>
          </a:xfrm>
          <a:prstGeom prst="rect">
            <a:avLst/>
          </a:prstGeom>
          <a:noFill/>
          <a:ln>
            <a:noFill/>
          </a:ln>
        </p:spPr>
      </p:pic>
      <p:pic>
        <p:nvPicPr>
          <p:cNvPr id="137" name="Google Shape;137;p23"/>
          <p:cNvPicPr preferRelativeResize="0"/>
          <p:nvPr/>
        </p:nvPicPr>
        <p:blipFill>
          <a:blip r:embed="rId5">
            <a:alphaModFix/>
          </a:blip>
          <a:stretch>
            <a:fillRect/>
          </a:stretch>
        </p:blipFill>
        <p:spPr>
          <a:xfrm>
            <a:off x="215500" y="787800"/>
            <a:ext cx="4834625" cy="306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4"/>
          <p:cNvSpPr txBox="1"/>
          <p:nvPr>
            <p:ph type="title"/>
          </p:nvPr>
        </p:nvSpPr>
        <p:spPr>
          <a:xfrm>
            <a:off x="296725" y="182625"/>
            <a:ext cx="504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latin typeface="EB Garamond Regular"/>
                <a:ea typeface="EB Garamond Regular"/>
                <a:cs typeface="EB Garamond Regular"/>
                <a:sym typeface="EB Garamond Regular"/>
              </a:rPr>
              <a:t>ENVIRONMENT</a:t>
            </a:r>
            <a:endParaRPr>
              <a:solidFill>
                <a:srgbClr val="E06666"/>
              </a:solidFill>
              <a:latin typeface="EB Garamond Regular"/>
              <a:ea typeface="EB Garamond Regular"/>
              <a:cs typeface="EB Garamond Regular"/>
              <a:sym typeface="EB Garamond Regular"/>
            </a:endParaRPr>
          </a:p>
        </p:txBody>
      </p:sp>
      <p:pic>
        <p:nvPicPr>
          <p:cNvPr id="143" name="Google Shape;143;p24"/>
          <p:cNvPicPr preferRelativeResize="0"/>
          <p:nvPr/>
        </p:nvPicPr>
        <p:blipFill>
          <a:blip r:embed="rId4">
            <a:alphaModFix/>
          </a:blip>
          <a:stretch>
            <a:fillRect/>
          </a:stretch>
        </p:blipFill>
        <p:spPr>
          <a:xfrm>
            <a:off x="240750" y="719450"/>
            <a:ext cx="8411699" cy="4329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12665" y="0"/>
            <a:ext cx="9118669" cy="5143499"/>
          </a:xfrm>
          <a:prstGeom prst="rect">
            <a:avLst/>
          </a:prstGeom>
          <a:noFill/>
          <a:ln>
            <a:noFill/>
          </a:ln>
        </p:spPr>
      </p:pic>
      <p:sp>
        <p:nvSpPr>
          <p:cNvPr id="149" name="Google Shape;149;p25"/>
          <p:cNvSpPr txBox="1"/>
          <p:nvPr>
            <p:ph type="title"/>
          </p:nvPr>
        </p:nvSpPr>
        <p:spPr>
          <a:xfrm>
            <a:off x="311700" y="22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highlight>
                  <a:srgbClr val="666666"/>
                </a:highlight>
                <a:latin typeface="EB Garamond Regular"/>
                <a:ea typeface="EB Garamond Regular"/>
                <a:cs typeface="EB Garamond Regular"/>
                <a:sym typeface="EB Garamond Regular"/>
              </a:rPr>
              <a:t>UNIQUE SELLING POINTS</a:t>
            </a:r>
            <a:endParaRPr>
              <a:solidFill>
                <a:srgbClr val="E06666"/>
              </a:solidFill>
              <a:highlight>
                <a:srgbClr val="666666"/>
              </a:highlight>
              <a:latin typeface="EB Garamond Regular"/>
              <a:ea typeface="EB Garamond Regular"/>
              <a:cs typeface="EB Garamond Regular"/>
              <a:sym typeface="EB Garamond Regular"/>
            </a:endParaRPr>
          </a:p>
        </p:txBody>
      </p:sp>
      <p:sp>
        <p:nvSpPr>
          <p:cNvPr id="150" name="Google Shape;15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E06666"/>
              </a:buClr>
              <a:buSzPts val="2100"/>
              <a:buFont typeface="EB Garamond"/>
              <a:buChar char="❏"/>
            </a:pPr>
            <a:r>
              <a:rPr lang="es" sz="2800">
                <a:solidFill>
                  <a:srgbClr val="E06666"/>
                </a:solidFill>
                <a:highlight>
                  <a:srgbClr val="666666"/>
                </a:highlight>
                <a:latin typeface="EB Garamond Regular"/>
                <a:ea typeface="EB Garamond Regular"/>
                <a:cs typeface="EB Garamond Regular"/>
                <a:sym typeface="EB Garamond Regular"/>
              </a:rPr>
              <a:t>Narrativa inmersiva</a:t>
            </a:r>
            <a:endParaRPr sz="2800">
              <a:solidFill>
                <a:srgbClr val="E06666"/>
              </a:solidFill>
              <a:highlight>
                <a:srgbClr val="666666"/>
              </a:highlight>
              <a:latin typeface="EB Garamond Regular"/>
              <a:ea typeface="EB Garamond Regular"/>
              <a:cs typeface="EB Garamond Regular"/>
              <a:sym typeface="EB Garamond Regular"/>
            </a:endParaRPr>
          </a:p>
          <a:p>
            <a:pPr indent="-361950" lvl="0" marL="457200" rtl="0" algn="l">
              <a:spcBef>
                <a:spcPts val="0"/>
              </a:spcBef>
              <a:spcAft>
                <a:spcPts val="0"/>
              </a:spcAft>
              <a:buClr>
                <a:srgbClr val="E06666"/>
              </a:buClr>
              <a:buSzPts val="2100"/>
              <a:buFont typeface="EB Garamond"/>
              <a:buChar char="❏"/>
            </a:pPr>
            <a:r>
              <a:rPr lang="es" sz="2800">
                <a:solidFill>
                  <a:srgbClr val="E06666"/>
                </a:solidFill>
                <a:highlight>
                  <a:srgbClr val="666666"/>
                </a:highlight>
                <a:latin typeface="EB Garamond Regular"/>
                <a:ea typeface="EB Garamond Regular"/>
                <a:cs typeface="EB Garamond Regular"/>
                <a:sym typeface="EB Garamond Regular"/>
              </a:rPr>
              <a:t>Juego dirigido a un target de audiencia </a:t>
            </a:r>
            <a:r>
              <a:rPr lang="es" sz="2800">
                <a:solidFill>
                  <a:srgbClr val="E06666"/>
                </a:solidFill>
                <a:highlight>
                  <a:srgbClr val="666666"/>
                </a:highlight>
                <a:latin typeface="EB Garamond Regular"/>
                <a:ea typeface="EB Garamond Regular"/>
                <a:cs typeface="EB Garamond Regular"/>
                <a:sym typeface="EB Garamond Regular"/>
              </a:rPr>
              <a:t>específico</a:t>
            </a:r>
            <a:endParaRPr sz="2800">
              <a:solidFill>
                <a:srgbClr val="E06666"/>
              </a:solidFill>
              <a:highlight>
                <a:srgbClr val="666666"/>
              </a:highlight>
              <a:latin typeface="EB Garamond Regular"/>
              <a:ea typeface="EB Garamond Regular"/>
              <a:cs typeface="EB Garamond Regular"/>
              <a:sym typeface="EB Garamond Regular"/>
            </a:endParaRPr>
          </a:p>
          <a:p>
            <a:pPr indent="-361950" lvl="0" marL="457200" rtl="0" algn="l">
              <a:spcBef>
                <a:spcPts val="0"/>
              </a:spcBef>
              <a:spcAft>
                <a:spcPts val="0"/>
              </a:spcAft>
              <a:buClr>
                <a:srgbClr val="E06666"/>
              </a:buClr>
              <a:buSzPts val="2100"/>
              <a:buFont typeface="EB Garamond"/>
              <a:buChar char="❏"/>
            </a:pPr>
            <a:r>
              <a:rPr lang="es" sz="2800">
                <a:solidFill>
                  <a:srgbClr val="E06666"/>
                </a:solidFill>
                <a:highlight>
                  <a:srgbClr val="666666"/>
                </a:highlight>
                <a:latin typeface="EB Garamond Regular"/>
                <a:ea typeface="EB Garamond Regular"/>
                <a:cs typeface="EB Garamond Regular"/>
                <a:sym typeface="EB Garamond Regular"/>
              </a:rPr>
              <a:t>Su </a:t>
            </a:r>
            <a:r>
              <a:rPr lang="es" sz="2800">
                <a:solidFill>
                  <a:srgbClr val="E06666"/>
                </a:solidFill>
                <a:highlight>
                  <a:srgbClr val="666666"/>
                </a:highlight>
                <a:latin typeface="EB Garamond Regular"/>
                <a:ea typeface="EB Garamond Regular"/>
                <a:cs typeface="EB Garamond Regular"/>
                <a:sym typeface="EB Garamond Regular"/>
              </a:rPr>
              <a:t>género</a:t>
            </a:r>
            <a:r>
              <a:rPr lang="es" sz="2800">
                <a:solidFill>
                  <a:srgbClr val="E06666"/>
                </a:solidFill>
                <a:highlight>
                  <a:srgbClr val="666666"/>
                </a:highlight>
                <a:latin typeface="EB Garamond Regular"/>
                <a:ea typeface="EB Garamond Regular"/>
                <a:cs typeface="EB Garamond Regular"/>
                <a:sym typeface="EB Garamond Regular"/>
              </a:rPr>
              <a:t> es una apuesta segura</a:t>
            </a:r>
            <a:endParaRPr sz="2800">
              <a:solidFill>
                <a:srgbClr val="E06666"/>
              </a:solidFill>
              <a:highlight>
                <a:srgbClr val="666666"/>
              </a:highlight>
              <a:latin typeface="EB Garamond Regular"/>
              <a:ea typeface="EB Garamond Regular"/>
              <a:cs typeface="EB Garamond Regular"/>
              <a:sym typeface="EB Garamond Regular"/>
            </a:endParaRPr>
          </a:p>
          <a:p>
            <a:pPr indent="-361950" lvl="0" marL="457200" rtl="0" algn="l">
              <a:spcBef>
                <a:spcPts val="0"/>
              </a:spcBef>
              <a:spcAft>
                <a:spcPts val="0"/>
              </a:spcAft>
              <a:buClr>
                <a:srgbClr val="E06666"/>
              </a:buClr>
              <a:buSzPts val="2100"/>
              <a:buFont typeface="EB Garamond"/>
              <a:buChar char="❏"/>
            </a:pPr>
            <a:r>
              <a:rPr lang="es" sz="2800">
                <a:solidFill>
                  <a:srgbClr val="E06666"/>
                </a:solidFill>
                <a:highlight>
                  <a:srgbClr val="666666"/>
                </a:highlight>
                <a:latin typeface="EB Garamond Regular"/>
                <a:ea typeface="EB Garamond Regular"/>
                <a:cs typeface="EB Garamond Regular"/>
                <a:sym typeface="EB Garamond Regular"/>
              </a:rPr>
              <a:t>Dificultad alta</a:t>
            </a:r>
            <a:endParaRPr sz="2800">
              <a:solidFill>
                <a:srgbClr val="E06666"/>
              </a:solidFill>
              <a:highlight>
                <a:srgbClr val="666666"/>
              </a:highlight>
              <a:latin typeface="EB Garamond Regular"/>
              <a:ea typeface="EB Garamond Regular"/>
              <a:cs typeface="EB Garamond Regular"/>
              <a:sym typeface="EB Garamond Regular"/>
            </a:endParaRPr>
          </a:p>
          <a:p>
            <a:pPr indent="-361950" lvl="0" marL="457200" rtl="0" algn="l">
              <a:spcBef>
                <a:spcPts val="0"/>
              </a:spcBef>
              <a:spcAft>
                <a:spcPts val="0"/>
              </a:spcAft>
              <a:buClr>
                <a:srgbClr val="E06666"/>
              </a:buClr>
              <a:buSzPts val="2100"/>
              <a:buFont typeface="EB Garamond"/>
              <a:buChar char="❏"/>
            </a:pPr>
            <a:r>
              <a:rPr lang="es" sz="2800">
                <a:solidFill>
                  <a:srgbClr val="E06666"/>
                </a:solidFill>
                <a:highlight>
                  <a:srgbClr val="666666"/>
                </a:highlight>
                <a:latin typeface="EB Garamond Regular"/>
                <a:ea typeface="EB Garamond Regular"/>
                <a:cs typeface="EB Garamond Regular"/>
                <a:sym typeface="EB Garamond Regular"/>
              </a:rPr>
              <a:t>Pacing adictivo</a:t>
            </a:r>
            <a:endParaRPr sz="2800">
              <a:solidFill>
                <a:srgbClr val="E06666"/>
              </a:solidFill>
              <a:highlight>
                <a:srgbClr val="666666"/>
              </a:highlight>
              <a:latin typeface="EB Garamond Regular"/>
              <a:ea typeface="EB Garamond Regular"/>
              <a:cs typeface="EB Garamond Regular"/>
              <a:sym typeface="EB Garamond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ph idx="1" type="body"/>
          </p:nvPr>
        </p:nvSpPr>
        <p:spPr>
          <a:xfrm>
            <a:off x="177625" y="125800"/>
            <a:ext cx="8755200" cy="4862100"/>
          </a:xfrm>
          <a:prstGeom prst="rect">
            <a:avLst/>
          </a:prstGeom>
          <a:effectLst>
            <a:outerShdw blurRad="28575" rotWithShape="0" algn="bl" dir="5400000" dist="66675">
              <a:srgbClr val="000000">
                <a:alpha val="75000"/>
              </a:srgbClr>
            </a:outerShdw>
          </a:effectLst>
        </p:spPr>
        <p:txBody>
          <a:bodyPr anchorCtr="0" anchor="t" bIns="91425" lIns="91425" spcFirstLastPara="1" rIns="91425" wrap="square" tIns="91425">
            <a:noAutofit/>
          </a:bodyPr>
          <a:lstStyle/>
          <a:p>
            <a:pPr indent="0" lvl="0" marL="179999" rtl="0" algn="just">
              <a:lnSpc>
                <a:spcPct val="100000"/>
              </a:lnSpc>
              <a:spcBef>
                <a:spcPts val="0"/>
              </a:spcBef>
              <a:spcAft>
                <a:spcPts val="0"/>
              </a:spcAft>
              <a:buNone/>
            </a:pPr>
            <a:r>
              <a:rPr lang="es" sz="2800">
                <a:solidFill>
                  <a:srgbClr val="E06666"/>
                </a:solidFill>
                <a:highlight>
                  <a:srgbClr val="666666"/>
                </a:highlight>
                <a:latin typeface="EB Garamond Regular"/>
                <a:ea typeface="EB Garamond Regular"/>
                <a:cs typeface="EB Garamond Regular"/>
                <a:sym typeface="EB Garamond Regular"/>
              </a:rPr>
              <a:t>HISTORIA</a:t>
            </a:r>
            <a:endParaRPr sz="2800">
              <a:solidFill>
                <a:srgbClr val="E06666"/>
              </a:solidFill>
              <a:highlight>
                <a:srgbClr val="666666"/>
              </a:highlight>
              <a:latin typeface="EB Garamond Regular"/>
              <a:ea typeface="EB Garamond Regular"/>
              <a:cs typeface="EB Garamond Regular"/>
              <a:sym typeface="EB Garamond Regular"/>
            </a:endParaRPr>
          </a:p>
          <a:p>
            <a:pPr indent="0" lvl="0" marL="179999" rtl="0" algn="just">
              <a:lnSpc>
                <a:spcPct val="100000"/>
              </a:lnSpc>
              <a:spcBef>
                <a:spcPts val="0"/>
              </a:spcBef>
              <a:spcAft>
                <a:spcPts val="0"/>
              </a:spcAft>
              <a:buNone/>
            </a:pPr>
            <a:r>
              <a:t/>
            </a:r>
            <a:endParaRPr>
              <a:solidFill>
                <a:srgbClr val="E06666"/>
              </a:solidFill>
              <a:highlight>
                <a:srgbClr val="666666"/>
              </a:highlight>
              <a:latin typeface="EB Garamond Regular"/>
              <a:ea typeface="EB Garamond Regular"/>
              <a:cs typeface="EB Garamond Regular"/>
              <a:sym typeface="EB Garamond Regular"/>
            </a:endParaRPr>
          </a:p>
          <a:p>
            <a:pPr indent="0" lvl="0" marL="179999" rtl="0" algn="just">
              <a:lnSpc>
                <a:spcPct val="100000"/>
              </a:lnSpc>
              <a:spcBef>
                <a:spcPts val="0"/>
              </a:spcBef>
              <a:spcAft>
                <a:spcPts val="0"/>
              </a:spcAft>
              <a:buNone/>
            </a:pPr>
            <a:r>
              <a:rPr lang="es" sz="1600">
                <a:solidFill>
                  <a:srgbClr val="E06666"/>
                </a:solidFill>
                <a:highlight>
                  <a:srgbClr val="666666"/>
                </a:highlight>
                <a:latin typeface="EB Garamond Regular"/>
                <a:ea typeface="EB Garamond Regular"/>
                <a:cs typeface="EB Garamond Regular"/>
                <a:sym typeface="EB Garamond Regular"/>
              </a:rPr>
              <a:t>Saul vive en una </a:t>
            </a:r>
            <a:r>
              <a:rPr lang="es" sz="1600">
                <a:solidFill>
                  <a:srgbClr val="E06666"/>
                </a:solidFill>
                <a:highlight>
                  <a:srgbClr val="666666"/>
                </a:highlight>
                <a:latin typeface="EB Garamond Regular"/>
                <a:ea typeface="EB Garamond Regular"/>
                <a:cs typeface="EB Garamond Regular"/>
                <a:sym typeface="EB Garamond Regular"/>
              </a:rPr>
              <a:t>tranquila </a:t>
            </a:r>
            <a:r>
              <a:rPr lang="es" sz="1600">
                <a:solidFill>
                  <a:srgbClr val="E06666"/>
                </a:solidFill>
                <a:highlight>
                  <a:srgbClr val="666666"/>
                </a:highlight>
                <a:latin typeface="EB Garamond Regular"/>
                <a:ea typeface="EB Garamond Regular"/>
                <a:cs typeface="EB Garamond Regular"/>
                <a:sym typeface="EB Garamond Regular"/>
              </a:rPr>
              <a:t>aldea a las afueras del reino, el reino vecino inicia una guerra por recursos, los hombres son reclutados al frente, suben los impuestos y cuanto </a:t>
            </a:r>
            <a:r>
              <a:rPr lang="es" sz="1600">
                <a:solidFill>
                  <a:srgbClr val="E06666"/>
                </a:solidFill>
                <a:highlight>
                  <a:srgbClr val="666666"/>
                </a:highlight>
                <a:latin typeface="EB Garamond Regular"/>
                <a:ea typeface="EB Garamond Regular"/>
                <a:cs typeface="EB Garamond Regular"/>
                <a:sym typeface="EB Garamond Regular"/>
              </a:rPr>
              <a:t>más</a:t>
            </a:r>
            <a:r>
              <a:rPr lang="es" sz="1600">
                <a:solidFill>
                  <a:srgbClr val="E06666"/>
                </a:solidFill>
                <a:highlight>
                  <a:srgbClr val="666666"/>
                </a:highlight>
                <a:latin typeface="EB Garamond Regular"/>
                <a:ea typeface="EB Garamond Regular"/>
                <a:cs typeface="EB Garamond Regular"/>
                <a:sym typeface="EB Garamond Regular"/>
              </a:rPr>
              <a:t> se alarga la guerra peor está la situación del pueblo.</a:t>
            </a:r>
            <a:endParaRPr sz="1600">
              <a:solidFill>
                <a:srgbClr val="E06666"/>
              </a:solidFill>
              <a:highlight>
                <a:srgbClr val="666666"/>
              </a:highlight>
              <a:latin typeface="EB Garamond Regular"/>
              <a:ea typeface="EB Garamond Regular"/>
              <a:cs typeface="EB Garamond Regular"/>
              <a:sym typeface="EB Garamond Regular"/>
            </a:endParaRPr>
          </a:p>
          <a:p>
            <a:pPr indent="0" lvl="0" marL="179999" rtl="0" algn="just">
              <a:lnSpc>
                <a:spcPct val="100000"/>
              </a:lnSpc>
              <a:spcBef>
                <a:spcPts val="0"/>
              </a:spcBef>
              <a:spcAft>
                <a:spcPts val="0"/>
              </a:spcAft>
              <a:buNone/>
            </a:pPr>
            <a:r>
              <a:t/>
            </a:r>
            <a:endParaRPr sz="1600">
              <a:solidFill>
                <a:srgbClr val="E06666"/>
              </a:solidFill>
              <a:highlight>
                <a:srgbClr val="666666"/>
              </a:highlight>
              <a:latin typeface="EB Garamond Regular"/>
              <a:ea typeface="EB Garamond Regular"/>
              <a:cs typeface="EB Garamond Regular"/>
              <a:sym typeface="EB Garamond Regular"/>
            </a:endParaRPr>
          </a:p>
          <a:p>
            <a:pPr indent="0" lvl="0" marL="179999" rtl="0" algn="just">
              <a:lnSpc>
                <a:spcPct val="100000"/>
              </a:lnSpc>
              <a:spcBef>
                <a:spcPts val="0"/>
              </a:spcBef>
              <a:spcAft>
                <a:spcPts val="0"/>
              </a:spcAft>
              <a:buNone/>
            </a:pPr>
            <a:r>
              <a:rPr lang="es" sz="1600">
                <a:solidFill>
                  <a:srgbClr val="E06666"/>
                </a:solidFill>
                <a:highlight>
                  <a:srgbClr val="666666"/>
                </a:highlight>
                <a:latin typeface="EB Garamond Regular"/>
                <a:ea typeface="EB Garamond Regular"/>
                <a:cs typeface="EB Garamond Regular"/>
                <a:sym typeface="EB Garamond Regular"/>
              </a:rPr>
              <a:t>Pasan los meses y los suministros escasean; las rutas de comercio, ya inexistentes debido al consumo de recursos por la guerra. Empiezan las sospechas, la falta de confianza cada vez es mayor, amigos de toda la vida se empiezan a recriminar el hecho de esconder comida los unos de los otro,</a:t>
            </a:r>
            <a:r>
              <a:rPr lang="es" sz="1600">
                <a:solidFill>
                  <a:srgbClr val="E06666"/>
                </a:solidFill>
                <a:highlight>
                  <a:srgbClr val="666666"/>
                </a:highlight>
                <a:latin typeface="EB Garamond Regular"/>
                <a:ea typeface="EB Garamond Regular"/>
                <a:cs typeface="EB Garamond Regular"/>
                <a:sym typeface="EB Garamond Regular"/>
              </a:rPr>
              <a:t>la aldea acaba siendo presa de la desesperación y el hambre.</a:t>
            </a:r>
            <a:endParaRPr sz="1600">
              <a:solidFill>
                <a:srgbClr val="E06666"/>
              </a:solidFill>
              <a:highlight>
                <a:srgbClr val="666666"/>
              </a:highlight>
              <a:latin typeface="EB Garamond Regular"/>
              <a:ea typeface="EB Garamond Regular"/>
              <a:cs typeface="EB Garamond Regular"/>
              <a:sym typeface="EB Garamond Regular"/>
            </a:endParaRPr>
          </a:p>
          <a:p>
            <a:pPr indent="0" lvl="0" marL="179999" rtl="0" algn="just">
              <a:lnSpc>
                <a:spcPct val="100000"/>
              </a:lnSpc>
              <a:spcBef>
                <a:spcPts val="0"/>
              </a:spcBef>
              <a:spcAft>
                <a:spcPts val="0"/>
              </a:spcAft>
              <a:buNone/>
            </a:pPr>
            <a:r>
              <a:t/>
            </a:r>
            <a:endParaRPr sz="1600">
              <a:solidFill>
                <a:srgbClr val="E06666"/>
              </a:solidFill>
              <a:highlight>
                <a:srgbClr val="666666"/>
              </a:highlight>
              <a:latin typeface="EB Garamond Regular"/>
              <a:ea typeface="EB Garamond Regular"/>
              <a:cs typeface="EB Garamond Regular"/>
              <a:sym typeface="EB Garamond Regular"/>
            </a:endParaRPr>
          </a:p>
          <a:p>
            <a:pPr indent="0" lvl="0" marL="179999" rtl="0" algn="just">
              <a:lnSpc>
                <a:spcPct val="100000"/>
              </a:lnSpc>
              <a:spcBef>
                <a:spcPts val="0"/>
              </a:spcBef>
              <a:spcAft>
                <a:spcPts val="0"/>
              </a:spcAft>
              <a:buNone/>
            </a:pPr>
            <a:r>
              <a:rPr lang="es" sz="1600">
                <a:solidFill>
                  <a:srgbClr val="E06666"/>
                </a:solidFill>
                <a:highlight>
                  <a:srgbClr val="666666"/>
                </a:highlight>
                <a:latin typeface="EB Garamond Regular"/>
                <a:ea typeface="EB Garamond Regular"/>
                <a:cs typeface="EB Garamond Regular"/>
                <a:sym typeface="EB Garamond Regular"/>
              </a:rPr>
              <a:t>Estalla el conflicto, Saul se esconde mientras todos aquellos que conoce y aprecia se matan unos a otros con tal de procurar su propia supervivencia.</a:t>
            </a:r>
            <a:endParaRPr sz="1600">
              <a:solidFill>
                <a:srgbClr val="E06666"/>
              </a:solidFill>
              <a:highlight>
                <a:srgbClr val="666666"/>
              </a:highlight>
              <a:latin typeface="EB Garamond Regular"/>
              <a:ea typeface="EB Garamond Regular"/>
              <a:cs typeface="EB Garamond Regular"/>
              <a:sym typeface="EB Garamond Regular"/>
            </a:endParaRPr>
          </a:p>
          <a:p>
            <a:pPr indent="0" lvl="0" marL="179999" rtl="0" algn="just">
              <a:lnSpc>
                <a:spcPct val="100000"/>
              </a:lnSpc>
              <a:spcBef>
                <a:spcPts val="0"/>
              </a:spcBef>
              <a:spcAft>
                <a:spcPts val="0"/>
              </a:spcAft>
              <a:buNone/>
            </a:pPr>
            <a:r>
              <a:t/>
            </a:r>
            <a:endParaRPr sz="1600">
              <a:solidFill>
                <a:srgbClr val="E06666"/>
              </a:solidFill>
              <a:highlight>
                <a:srgbClr val="666666"/>
              </a:highlight>
              <a:latin typeface="EB Garamond Regular"/>
              <a:ea typeface="EB Garamond Regular"/>
              <a:cs typeface="EB Garamond Regular"/>
              <a:sym typeface="EB Garamond Regular"/>
            </a:endParaRPr>
          </a:p>
          <a:p>
            <a:pPr indent="0" lvl="0" marL="179999" rtl="0" algn="just">
              <a:lnSpc>
                <a:spcPct val="100000"/>
              </a:lnSpc>
              <a:spcBef>
                <a:spcPts val="0"/>
              </a:spcBef>
              <a:spcAft>
                <a:spcPts val="0"/>
              </a:spcAft>
              <a:buNone/>
            </a:pPr>
            <a:r>
              <a:rPr lang="es" sz="1600">
                <a:solidFill>
                  <a:srgbClr val="E06666"/>
                </a:solidFill>
                <a:highlight>
                  <a:srgbClr val="666666"/>
                </a:highlight>
                <a:latin typeface="EB Garamond Regular"/>
                <a:ea typeface="EB Garamond Regular"/>
                <a:cs typeface="EB Garamond Regular"/>
                <a:sym typeface="EB Garamond Regular"/>
              </a:rPr>
              <a:t>Una vez terminado todo, los monstruos acuden por el olor de sangre, Saul oye una voz en su cabeza que le pide hacer justicia...</a:t>
            </a:r>
            <a:endParaRPr sz="1600">
              <a:solidFill>
                <a:srgbClr val="E06666"/>
              </a:solidFill>
              <a:highlight>
                <a:srgbClr val="666666"/>
              </a:highlight>
              <a:latin typeface="EB Garamond Regular"/>
              <a:ea typeface="EB Garamond Regular"/>
              <a:cs typeface="EB Garamond Regular"/>
              <a:sym typeface="EB Garamond Regular"/>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latin typeface="EB Garamond Regular"/>
                <a:ea typeface="EB Garamond Regular"/>
                <a:cs typeface="EB Garamond Regular"/>
                <a:sym typeface="EB Garamond Regular"/>
              </a:rPr>
              <a:t>ROLES</a:t>
            </a:r>
            <a:endParaRPr>
              <a:solidFill>
                <a:srgbClr val="E06666"/>
              </a:solidFill>
              <a:latin typeface="EB Garamond Regular"/>
              <a:ea typeface="EB Garamond Regular"/>
              <a:cs typeface="EB Garamond Regular"/>
              <a:sym typeface="EB Garamond Regular"/>
            </a:endParaRPr>
          </a:p>
        </p:txBody>
      </p:sp>
      <p:sp>
        <p:nvSpPr>
          <p:cNvPr id="65" name="Google Shape;65;p15"/>
          <p:cNvSpPr txBox="1"/>
          <p:nvPr>
            <p:ph idx="1" type="body"/>
          </p:nvPr>
        </p:nvSpPr>
        <p:spPr>
          <a:xfrm>
            <a:off x="311700" y="1152475"/>
            <a:ext cx="368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highlight>
                  <a:srgbClr val="666666"/>
                </a:highlight>
                <a:latin typeface="EB Garamond Regular"/>
                <a:ea typeface="EB Garamond Regular"/>
                <a:cs typeface="EB Garamond Regular"/>
                <a:sym typeface="EB Garamond Regular"/>
              </a:rPr>
              <a:t>· Game Designer: Raúl Herrera</a:t>
            </a:r>
            <a:endParaRPr>
              <a:solidFill>
                <a:srgbClr val="E06666"/>
              </a:solidFill>
              <a:highlight>
                <a:srgbClr val="666666"/>
              </a:highlight>
              <a:latin typeface="EB Garamond Regular"/>
              <a:ea typeface="EB Garamond Regular"/>
              <a:cs typeface="EB Garamond Regular"/>
              <a:sym typeface="EB Garamond Regular"/>
            </a:endParaRPr>
          </a:p>
          <a:p>
            <a:pPr indent="0" lvl="0" marL="0" rtl="0" algn="l">
              <a:spcBef>
                <a:spcPts val="1600"/>
              </a:spcBef>
              <a:spcAft>
                <a:spcPts val="0"/>
              </a:spcAft>
              <a:buNone/>
            </a:pPr>
            <a:r>
              <a:rPr lang="es">
                <a:solidFill>
                  <a:srgbClr val="E06666"/>
                </a:solidFill>
                <a:highlight>
                  <a:srgbClr val="666666"/>
                </a:highlight>
                <a:latin typeface="EB Garamond Regular"/>
                <a:ea typeface="EB Garamond Regular"/>
                <a:cs typeface="EB Garamond Regular"/>
                <a:sym typeface="EB Garamond Regular"/>
              </a:rPr>
              <a:t>· Arte 2D: Óscar Lleixà &amp; Nacho Gan</a:t>
            </a:r>
            <a:endParaRPr>
              <a:solidFill>
                <a:srgbClr val="E06666"/>
              </a:solidFill>
              <a:highlight>
                <a:srgbClr val="666666"/>
              </a:highlight>
              <a:latin typeface="EB Garamond Regular"/>
              <a:ea typeface="EB Garamond Regular"/>
              <a:cs typeface="EB Garamond Regular"/>
              <a:sym typeface="EB Garamond Regular"/>
            </a:endParaRPr>
          </a:p>
          <a:p>
            <a:pPr indent="0" lvl="0" marL="0" rtl="0" algn="l">
              <a:spcBef>
                <a:spcPts val="1600"/>
              </a:spcBef>
              <a:spcAft>
                <a:spcPts val="0"/>
              </a:spcAft>
              <a:buNone/>
            </a:pPr>
            <a:r>
              <a:rPr lang="es">
                <a:solidFill>
                  <a:srgbClr val="E06666"/>
                </a:solidFill>
                <a:highlight>
                  <a:srgbClr val="666666"/>
                </a:highlight>
                <a:latin typeface="EB Garamond Regular"/>
                <a:ea typeface="EB Garamond Regular"/>
                <a:cs typeface="EB Garamond Regular"/>
                <a:sym typeface="EB Garamond Regular"/>
              </a:rPr>
              <a:t>· </a:t>
            </a:r>
            <a:r>
              <a:rPr lang="es">
                <a:solidFill>
                  <a:srgbClr val="E06666"/>
                </a:solidFill>
                <a:highlight>
                  <a:srgbClr val="666666"/>
                </a:highlight>
                <a:latin typeface="EB Garamond Regular"/>
                <a:ea typeface="EB Garamond Regular"/>
                <a:cs typeface="EB Garamond Regular"/>
                <a:sym typeface="EB Garamond Regular"/>
              </a:rPr>
              <a:t>Programación</a:t>
            </a:r>
            <a:r>
              <a:rPr lang="es">
                <a:solidFill>
                  <a:srgbClr val="E06666"/>
                </a:solidFill>
                <a:highlight>
                  <a:srgbClr val="666666"/>
                </a:highlight>
                <a:latin typeface="EB Garamond Regular"/>
                <a:ea typeface="EB Garamond Regular"/>
                <a:cs typeface="EB Garamond Regular"/>
                <a:sym typeface="EB Garamond Regular"/>
              </a:rPr>
              <a:t>: Marc Cornellas</a:t>
            </a:r>
            <a:endParaRPr>
              <a:solidFill>
                <a:srgbClr val="E06666"/>
              </a:solidFill>
              <a:highlight>
                <a:srgbClr val="666666"/>
              </a:highlight>
              <a:latin typeface="EB Garamond Regular"/>
              <a:ea typeface="EB Garamond Regular"/>
              <a:cs typeface="EB Garamond Regular"/>
              <a:sym typeface="EB Garamond Regular"/>
            </a:endParaRPr>
          </a:p>
          <a:p>
            <a:pPr indent="0" lvl="0" marL="0" rtl="0" algn="l">
              <a:spcBef>
                <a:spcPts val="1600"/>
              </a:spcBef>
              <a:spcAft>
                <a:spcPts val="0"/>
              </a:spcAft>
              <a:buNone/>
            </a:pPr>
            <a:r>
              <a:rPr lang="es">
                <a:solidFill>
                  <a:srgbClr val="E06666"/>
                </a:solidFill>
                <a:highlight>
                  <a:srgbClr val="666666"/>
                </a:highlight>
                <a:latin typeface="EB Garamond Regular"/>
                <a:ea typeface="EB Garamond Regular"/>
                <a:cs typeface="EB Garamond Regular"/>
                <a:sym typeface="EB Garamond Regular"/>
              </a:rPr>
              <a:t>· </a:t>
            </a:r>
            <a:r>
              <a:rPr lang="es">
                <a:solidFill>
                  <a:srgbClr val="E06666"/>
                </a:solidFill>
                <a:highlight>
                  <a:srgbClr val="666666"/>
                </a:highlight>
                <a:latin typeface="EB Garamond Regular"/>
                <a:ea typeface="EB Garamond Regular"/>
                <a:cs typeface="EB Garamond Regular"/>
                <a:sym typeface="EB Garamond Regular"/>
              </a:rPr>
              <a:t>VFX/Iluminación</a:t>
            </a:r>
            <a:r>
              <a:rPr lang="es">
                <a:solidFill>
                  <a:srgbClr val="E06666"/>
                </a:solidFill>
                <a:highlight>
                  <a:srgbClr val="666666"/>
                </a:highlight>
                <a:latin typeface="EB Garamond Regular"/>
                <a:ea typeface="EB Garamond Regular"/>
                <a:cs typeface="EB Garamond Regular"/>
                <a:sym typeface="EB Garamond Regular"/>
              </a:rPr>
              <a:t>: Raúl Herrera</a:t>
            </a:r>
            <a:endParaRPr>
              <a:solidFill>
                <a:srgbClr val="E06666"/>
              </a:solidFill>
              <a:highlight>
                <a:srgbClr val="666666"/>
              </a:highlight>
              <a:latin typeface="EB Garamond Regular"/>
              <a:ea typeface="EB Garamond Regular"/>
              <a:cs typeface="EB Garamond Regular"/>
              <a:sym typeface="EB Garamond Regular"/>
            </a:endParaRPr>
          </a:p>
          <a:p>
            <a:pPr indent="0" lvl="0" marL="0" rtl="0" algn="l">
              <a:spcBef>
                <a:spcPts val="1600"/>
              </a:spcBef>
              <a:spcAft>
                <a:spcPts val="0"/>
              </a:spcAft>
              <a:buNone/>
            </a:pPr>
            <a:r>
              <a:rPr lang="es">
                <a:solidFill>
                  <a:srgbClr val="E06666"/>
                </a:solidFill>
                <a:highlight>
                  <a:srgbClr val="666666"/>
                </a:highlight>
                <a:latin typeface="EB Garamond Regular"/>
                <a:ea typeface="EB Garamond Regular"/>
                <a:cs typeface="EB Garamond Regular"/>
                <a:sym typeface="EB Garamond Regular"/>
              </a:rPr>
              <a:t>· Audio: Óscar Lleixà</a:t>
            </a:r>
            <a:endParaRPr>
              <a:solidFill>
                <a:srgbClr val="E06666"/>
              </a:solidFill>
              <a:highlight>
                <a:srgbClr val="666666"/>
              </a:highlight>
              <a:latin typeface="EB Garamond Regular"/>
              <a:ea typeface="EB Garamond Regular"/>
              <a:cs typeface="EB Garamond Regular"/>
              <a:sym typeface="EB Garamond Regular"/>
            </a:endParaRPr>
          </a:p>
          <a:p>
            <a:pPr indent="0" lvl="0" marL="0" rtl="0" algn="l">
              <a:spcBef>
                <a:spcPts val="1600"/>
              </a:spcBef>
              <a:spcAft>
                <a:spcPts val="1600"/>
              </a:spcAft>
              <a:buNone/>
            </a:pPr>
            <a:r>
              <a:rPr lang="es">
                <a:solidFill>
                  <a:srgbClr val="E06666"/>
                </a:solidFill>
                <a:highlight>
                  <a:srgbClr val="666666"/>
                </a:highlight>
                <a:latin typeface="EB Garamond Regular"/>
                <a:ea typeface="EB Garamond Regular"/>
                <a:cs typeface="EB Garamond Regular"/>
                <a:sym typeface="EB Garamond Regular"/>
              </a:rPr>
              <a:t>· Producer: Nacho Gan</a:t>
            </a:r>
            <a:endParaRPr>
              <a:solidFill>
                <a:srgbClr val="E06666"/>
              </a:solidFill>
              <a:highlight>
                <a:srgbClr val="666666"/>
              </a:highlight>
              <a:latin typeface="EB Garamond Regular"/>
              <a:ea typeface="EB Garamond Regular"/>
              <a:cs typeface="EB Garamond Regular"/>
              <a:sym typeface="EB Garamond Regular"/>
            </a:endParaRPr>
          </a:p>
        </p:txBody>
      </p:sp>
      <p:pic>
        <p:nvPicPr>
          <p:cNvPr id="66" name="Google Shape;66;p15"/>
          <p:cNvPicPr preferRelativeResize="0"/>
          <p:nvPr/>
        </p:nvPicPr>
        <p:blipFill>
          <a:blip r:embed="rId4">
            <a:alphaModFix/>
          </a:blip>
          <a:stretch>
            <a:fillRect/>
          </a:stretch>
        </p:blipFill>
        <p:spPr>
          <a:xfrm>
            <a:off x="4071050" y="327450"/>
            <a:ext cx="4488600" cy="448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5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pic>
        <p:nvPicPr>
          <p:cNvPr id="71" name="Google Shape;71;p16"/>
          <p:cNvPicPr preferRelativeResize="0"/>
          <p:nvPr/>
        </p:nvPicPr>
        <p:blipFill>
          <a:blip r:embed="rId4">
            <a:alphaModFix/>
          </a:blip>
          <a:stretch>
            <a:fillRect/>
          </a:stretch>
        </p:blipFill>
        <p:spPr>
          <a:xfrm>
            <a:off x="152400" y="2055899"/>
            <a:ext cx="8839201" cy="2395225"/>
          </a:xfrm>
          <a:prstGeom prst="rect">
            <a:avLst/>
          </a:prstGeom>
          <a:noFill/>
          <a:ln>
            <a:noFill/>
          </a:ln>
        </p:spPr>
      </p:pic>
      <p:sp>
        <p:nvSpPr>
          <p:cNvPr id="72" name="Google Shape;72;p16"/>
          <p:cNvSpPr txBox="1"/>
          <p:nvPr/>
        </p:nvSpPr>
        <p:spPr>
          <a:xfrm>
            <a:off x="790225" y="1137925"/>
            <a:ext cx="1236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100" u="sng">
                <a:solidFill>
                  <a:srgbClr val="E06666"/>
                </a:solidFill>
                <a:highlight>
                  <a:srgbClr val="666666"/>
                </a:highlight>
                <a:latin typeface="EB Garamond Regular"/>
                <a:ea typeface="EB Garamond Regular"/>
                <a:cs typeface="EB Garamond Regular"/>
                <a:sym typeface="EB Garamond Regular"/>
                <a:hlinkClick r:id="rId5">
                  <a:extLst>
                    <a:ext uri="{A12FA001-AC4F-418D-AE19-62706E023703}">
                      <ahyp:hlinkClr val="tx"/>
                    </a:ext>
                  </a:extLst>
                </a:hlinkClick>
              </a:rPr>
              <a:t>Task List</a:t>
            </a:r>
            <a:endParaRPr sz="2100">
              <a:solidFill>
                <a:srgbClr val="E06666"/>
              </a:solidFill>
              <a:highlight>
                <a:srgbClr val="666666"/>
              </a:highlight>
              <a:latin typeface="EB Garamond Regular"/>
              <a:ea typeface="EB Garamond Regular"/>
              <a:cs typeface="EB Garamond Regular"/>
              <a:sym typeface="EB Garamond Regular"/>
            </a:endParaRPr>
          </a:p>
        </p:txBody>
      </p:sp>
      <p:pic>
        <p:nvPicPr>
          <p:cNvPr id="73" name="Google Shape;73;p16"/>
          <p:cNvPicPr preferRelativeResize="0"/>
          <p:nvPr/>
        </p:nvPicPr>
        <p:blipFill>
          <a:blip r:embed="rId6">
            <a:alphaModFix/>
          </a:blip>
          <a:stretch>
            <a:fillRect/>
          </a:stretch>
        </p:blipFill>
        <p:spPr>
          <a:xfrm>
            <a:off x="2698351" y="407463"/>
            <a:ext cx="1873649" cy="1916025"/>
          </a:xfrm>
          <a:prstGeom prst="rect">
            <a:avLst/>
          </a:prstGeom>
          <a:noFill/>
          <a:ln>
            <a:noFill/>
          </a:ln>
        </p:spPr>
      </p:pic>
      <p:pic>
        <p:nvPicPr>
          <p:cNvPr id="74" name="Google Shape;74;p16"/>
          <p:cNvPicPr preferRelativeResize="0"/>
          <p:nvPr/>
        </p:nvPicPr>
        <p:blipFill>
          <a:blip r:embed="rId7">
            <a:alphaModFix/>
          </a:blip>
          <a:stretch>
            <a:fillRect/>
          </a:stretch>
        </p:blipFill>
        <p:spPr>
          <a:xfrm>
            <a:off x="5043050" y="665963"/>
            <a:ext cx="3027350" cy="139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2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latin typeface="EB Garamond Regular"/>
                <a:ea typeface="EB Garamond Regular"/>
                <a:cs typeface="EB Garamond Regular"/>
                <a:sym typeface="EB Garamond Regular"/>
              </a:rPr>
              <a:t>GÉNERO</a:t>
            </a:r>
            <a:endParaRPr>
              <a:solidFill>
                <a:srgbClr val="E06666"/>
              </a:solidFill>
              <a:latin typeface="EB Garamond Regular"/>
              <a:ea typeface="EB Garamond Regular"/>
              <a:cs typeface="EB Garamond Regular"/>
              <a:sym typeface="EB Garamond Regular"/>
            </a:endParaRPr>
          </a:p>
        </p:txBody>
      </p:sp>
      <p:sp>
        <p:nvSpPr>
          <p:cNvPr id="80" name="Google Shape;80;p17"/>
          <p:cNvSpPr txBox="1"/>
          <p:nvPr>
            <p:ph idx="1" type="body"/>
          </p:nvPr>
        </p:nvSpPr>
        <p:spPr>
          <a:xfrm>
            <a:off x="311700" y="1219700"/>
            <a:ext cx="2606700" cy="1063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spcBef>
                <a:spcPts val="0"/>
              </a:spcBef>
              <a:spcAft>
                <a:spcPts val="0"/>
              </a:spcAft>
              <a:buNone/>
            </a:pPr>
            <a:r>
              <a:rPr lang="es">
                <a:solidFill>
                  <a:srgbClr val="000000"/>
                </a:solidFill>
                <a:highlight>
                  <a:srgbClr val="FFD966"/>
                </a:highlight>
                <a:latin typeface="EB Garamond Regular"/>
                <a:ea typeface="EB Garamond Regular"/>
                <a:cs typeface="EB Garamond Regular"/>
                <a:sym typeface="EB Garamond Regular"/>
              </a:rPr>
              <a:t>RPG </a:t>
            </a:r>
            <a:endParaRPr>
              <a:solidFill>
                <a:srgbClr val="000000"/>
              </a:solidFill>
              <a:highlight>
                <a:srgbClr val="FFD966"/>
              </a:highlight>
              <a:latin typeface="EB Garamond Regular"/>
              <a:ea typeface="EB Garamond Regular"/>
              <a:cs typeface="EB Garamond Regular"/>
              <a:sym typeface="EB Garamond Regular"/>
            </a:endParaRPr>
          </a:p>
          <a:p>
            <a:pPr indent="0" lvl="0" marL="457200" rtl="0" algn="l">
              <a:spcBef>
                <a:spcPts val="1600"/>
              </a:spcBef>
              <a:spcAft>
                <a:spcPts val="0"/>
              </a:spcAft>
              <a:buNone/>
            </a:pPr>
            <a:r>
              <a:rPr lang="es">
                <a:solidFill>
                  <a:srgbClr val="000000"/>
                </a:solidFill>
                <a:highlight>
                  <a:srgbClr val="FFD966"/>
                </a:highlight>
                <a:latin typeface="EB Garamond Regular"/>
                <a:ea typeface="EB Garamond Regular"/>
                <a:cs typeface="EB Garamond Regular"/>
                <a:sym typeface="EB Garamond Regular"/>
              </a:rPr>
              <a:t>Combate por turnos</a:t>
            </a:r>
            <a:endParaRPr>
              <a:solidFill>
                <a:srgbClr val="000000"/>
              </a:solidFill>
              <a:highlight>
                <a:srgbClr val="FFD966"/>
              </a:highlight>
              <a:latin typeface="EB Garamond Regular"/>
              <a:ea typeface="EB Garamond Regular"/>
              <a:cs typeface="EB Garamond Regular"/>
              <a:sym typeface="EB Garamond Regul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81" name="Google Shape;81;p17"/>
          <p:cNvPicPr preferRelativeResize="0"/>
          <p:nvPr/>
        </p:nvPicPr>
        <p:blipFill>
          <a:blip r:embed="rId4">
            <a:alphaModFix/>
          </a:blip>
          <a:stretch>
            <a:fillRect/>
          </a:stretch>
        </p:blipFill>
        <p:spPr>
          <a:xfrm>
            <a:off x="4434550" y="278425"/>
            <a:ext cx="4130376" cy="2195225"/>
          </a:xfrm>
          <a:prstGeom prst="rect">
            <a:avLst/>
          </a:prstGeom>
          <a:noFill/>
          <a:ln>
            <a:noFill/>
          </a:ln>
        </p:spPr>
      </p:pic>
      <p:pic>
        <p:nvPicPr>
          <p:cNvPr id="82" name="Google Shape;82;p17"/>
          <p:cNvPicPr preferRelativeResize="0"/>
          <p:nvPr/>
        </p:nvPicPr>
        <p:blipFill>
          <a:blip r:embed="rId5">
            <a:alphaModFix/>
          </a:blip>
          <a:stretch>
            <a:fillRect/>
          </a:stretch>
        </p:blipFill>
        <p:spPr>
          <a:xfrm>
            <a:off x="364800" y="2669850"/>
            <a:ext cx="3735226" cy="2195224"/>
          </a:xfrm>
          <a:prstGeom prst="rect">
            <a:avLst/>
          </a:prstGeom>
          <a:noFill/>
          <a:ln>
            <a:noFill/>
          </a:ln>
        </p:spPr>
      </p:pic>
      <p:pic>
        <p:nvPicPr>
          <p:cNvPr id="83" name="Google Shape;83;p17"/>
          <p:cNvPicPr preferRelativeResize="0"/>
          <p:nvPr/>
        </p:nvPicPr>
        <p:blipFill>
          <a:blip r:embed="rId6">
            <a:alphaModFix/>
          </a:blip>
          <a:stretch>
            <a:fillRect/>
          </a:stretch>
        </p:blipFill>
        <p:spPr>
          <a:xfrm>
            <a:off x="4434550" y="2668400"/>
            <a:ext cx="4168301" cy="2195225"/>
          </a:xfrm>
          <a:prstGeom prst="rect">
            <a:avLst/>
          </a:prstGeom>
          <a:noFill/>
          <a:ln>
            <a:noFill/>
          </a:ln>
        </p:spPr>
      </p:pic>
      <p:sp>
        <p:nvSpPr>
          <p:cNvPr id="84" name="Google Shape;84;p17"/>
          <p:cNvSpPr txBox="1"/>
          <p:nvPr/>
        </p:nvSpPr>
        <p:spPr>
          <a:xfrm>
            <a:off x="5780938" y="175225"/>
            <a:ext cx="14376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highlight>
                  <a:srgbClr val="666666"/>
                </a:highlight>
                <a:latin typeface="EB Garamond Regular"/>
                <a:ea typeface="EB Garamond Regular"/>
                <a:cs typeface="EB Garamond Regular"/>
                <a:sym typeface="EB Garamond Regular"/>
              </a:rPr>
              <a:t>Darkest Dungeon</a:t>
            </a:r>
            <a:endParaRPr>
              <a:solidFill>
                <a:srgbClr val="E06666"/>
              </a:solidFill>
              <a:highlight>
                <a:srgbClr val="666666"/>
              </a:highlight>
              <a:latin typeface="EB Garamond Regular"/>
              <a:ea typeface="EB Garamond Regular"/>
              <a:cs typeface="EB Garamond Regular"/>
              <a:sym typeface="EB Garamond Regular"/>
            </a:endParaRPr>
          </a:p>
        </p:txBody>
      </p:sp>
      <p:sp>
        <p:nvSpPr>
          <p:cNvPr id="85" name="Google Shape;85;p17"/>
          <p:cNvSpPr txBox="1"/>
          <p:nvPr/>
        </p:nvSpPr>
        <p:spPr>
          <a:xfrm>
            <a:off x="6040588" y="2571750"/>
            <a:ext cx="9183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highlight>
                  <a:srgbClr val="666666"/>
                </a:highlight>
                <a:latin typeface="EB Garamond Regular"/>
                <a:ea typeface="EB Garamond Regular"/>
                <a:cs typeface="EB Garamond Regular"/>
                <a:sym typeface="EB Garamond Regular"/>
              </a:rPr>
              <a:t>Persona 5</a:t>
            </a:r>
            <a:endParaRPr>
              <a:solidFill>
                <a:srgbClr val="E06666"/>
              </a:solidFill>
              <a:highlight>
                <a:srgbClr val="666666"/>
              </a:highlight>
              <a:latin typeface="EB Garamond Regular"/>
              <a:ea typeface="EB Garamond Regular"/>
              <a:cs typeface="EB Garamond Regular"/>
              <a:sym typeface="EB Garamond Regular"/>
            </a:endParaRPr>
          </a:p>
        </p:txBody>
      </p:sp>
      <p:sp>
        <p:nvSpPr>
          <p:cNvPr id="86" name="Google Shape;86;p17"/>
          <p:cNvSpPr txBox="1"/>
          <p:nvPr/>
        </p:nvSpPr>
        <p:spPr>
          <a:xfrm>
            <a:off x="1445364" y="2571750"/>
            <a:ext cx="15741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highlight>
                  <a:srgbClr val="666666"/>
                </a:highlight>
                <a:latin typeface="EB Garamond Regular"/>
                <a:ea typeface="EB Garamond Regular"/>
                <a:cs typeface="EB Garamond Regular"/>
                <a:sym typeface="EB Garamond Regular"/>
              </a:rPr>
              <a:t>Octopath Traveler</a:t>
            </a:r>
            <a:endParaRPr>
              <a:solidFill>
                <a:srgbClr val="E06666"/>
              </a:solidFill>
              <a:highlight>
                <a:srgbClr val="666666"/>
              </a:highlight>
              <a:latin typeface="EB Garamond Regular"/>
              <a:ea typeface="EB Garamond Regular"/>
              <a:cs typeface="EB Garamond Regular"/>
              <a:sym typeface="EB Garamond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500"/>
                                        <p:tgtEl>
                                          <p:spTgt spid="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500"/>
                                        <p:tgtEl>
                                          <p:spTgt spid="8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500"/>
                                        <p:tgtEl>
                                          <p:spTgt spid="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500"/>
                                        <p:tgtEl>
                                          <p:spTgt spid="82"/>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500"/>
                                        <p:tgtEl>
                                          <p:spTgt spid="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500"/>
                                        <p:tgtEl>
                                          <p:spTgt spid="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pic>
        <p:nvPicPr>
          <p:cNvPr id="91" name="Google Shape;91;p18"/>
          <p:cNvPicPr preferRelativeResize="0"/>
          <p:nvPr/>
        </p:nvPicPr>
        <p:blipFill>
          <a:blip r:embed="rId4">
            <a:alphaModFix/>
          </a:blip>
          <a:stretch>
            <a:fillRect/>
          </a:stretch>
        </p:blipFill>
        <p:spPr>
          <a:xfrm>
            <a:off x="35338" y="539800"/>
            <a:ext cx="8686027" cy="4982549"/>
          </a:xfrm>
          <a:prstGeom prst="rect">
            <a:avLst/>
          </a:prstGeom>
          <a:noFill/>
          <a:ln>
            <a:noFill/>
          </a:ln>
        </p:spPr>
      </p:pic>
      <p:sp>
        <p:nvSpPr>
          <p:cNvPr id="92" name="Google Shape;92;p18"/>
          <p:cNvSpPr txBox="1"/>
          <p:nvPr>
            <p:ph type="title"/>
          </p:nvPr>
        </p:nvSpPr>
        <p:spPr>
          <a:xfrm>
            <a:off x="311700" y="32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latin typeface="EB Garamond Regular"/>
                <a:ea typeface="EB Garamond Regular"/>
                <a:cs typeface="EB Garamond Regular"/>
                <a:sym typeface="EB Garamond Regular"/>
              </a:rPr>
              <a:t>GAMEPLAY</a:t>
            </a:r>
            <a:endParaRPr>
              <a:solidFill>
                <a:srgbClr val="E06666"/>
              </a:solidFill>
              <a:latin typeface="EB Garamond Regular"/>
              <a:ea typeface="EB Garamond Regular"/>
              <a:cs typeface="EB Garamond Regular"/>
              <a:sym typeface="EB Garamond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latin typeface="EB Garamond Regular"/>
                <a:ea typeface="EB Garamond Regular"/>
                <a:cs typeface="EB Garamond Regular"/>
                <a:sym typeface="EB Garamond Regular"/>
              </a:rPr>
              <a:t>MECÁNICAS</a:t>
            </a:r>
            <a:r>
              <a:rPr lang="es">
                <a:solidFill>
                  <a:srgbClr val="E06666"/>
                </a:solidFill>
                <a:latin typeface="EB Garamond Regular"/>
                <a:ea typeface="EB Garamond Regular"/>
                <a:cs typeface="EB Garamond Regular"/>
                <a:sym typeface="EB Garamond Regular"/>
              </a:rPr>
              <a:t> DE COMBATE</a:t>
            </a:r>
            <a:endParaRPr>
              <a:solidFill>
                <a:srgbClr val="E06666"/>
              </a:solidFill>
              <a:latin typeface="EB Garamond Regular"/>
              <a:ea typeface="EB Garamond Regular"/>
              <a:cs typeface="EB Garamond Regular"/>
              <a:sym typeface="EB Garamond Regular"/>
            </a:endParaRPr>
          </a:p>
        </p:txBody>
      </p:sp>
      <p:pic>
        <p:nvPicPr>
          <p:cNvPr id="98" name="Google Shape;98;p19"/>
          <p:cNvPicPr preferRelativeResize="0"/>
          <p:nvPr/>
        </p:nvPicPr>
        <p:blipFill>
          <a:blip r:embed="rId4">
            <a:alphaModFix/>
          </a:blip>
          <a:stretch>
            <a:fillRect/>
          </a:stretch>
        </p:blipFill>
        <p:spPr>
          <a:xfrm>
            <a:off x="421150" y="1064950"/>
            <a:ext cx="4795299" cy="2691750"/>
          </a:xfrm>
          <a:prstGeom prst="rect">
            <a:avLst/>
          </a:prstGeom>
          <a:noFill/>
          <a:ln>
            <a:noFill/>
          </a:ln>
        </p:spPr>
      </p:pic>
      <p:pic>
        <p:nvPicPr>
          <p:cNvPr id="99" name="Google Shape;99;p19"/>
          <p:cNvPicPr preferRelativeResize="0"/>
          <p:nvPr/>
        </p:nvPicPr>
        <p:blipFill>
          <a:blip r:embed="rId5">
            <a:alphaModFix/>
          </a:blip>
          <a:stretch>
            <a:fillRect/>
          </a:stretch>
        </p:blipFill>
        <p:spPr>
          <a:xfrm>
            <a:off x="5688250" y="1017725"/>
            <a:ext cx="2431925" cy="3305200"/>
          </a:xfrm>
          <a:prstGeom prst="rect">
            <a:avLst/>
          </a:prstGeom>
          <a:noFill/>
          <a:ln>
            <a:noFill/>
          </a:ln>
        </p:spPr>
      </p:pic>
      <p:pic>
        <p:nvPicPr>
          <p:cNvPr id="100" name="Google Shape;100;p19"/>
          <p:cNvPicPr preferRelativeResize="0"/>
          <p:nvPr/>
        </p:nvPicPr>
        <p:blipFill>
          <a:blip r:embed="rId6">
            <a:alphaModFix/>
          </a:blip>
          <a:stretch>
            <a:fillRect/>
          </a:stretch>
        </p:blipFill>
        <p:spPr>
          <a:xfrm>
            <a:off x="421150" y="3967800"/>
            <a:ext cx="2958600" cy="778579"/>
          </a:xfrm>
          <a:prstGeom prst="rect">
            <a:avLst/>
          </a:prstGeom>
          <a:noFill/>
          <a:ln>
            <a:noFill/>
          </a:ln>
        </p:spPr>
      </p:pic>
      <p:sp>
        <p:nvSpPr>
          <p:cNvPr id="101" name="Google Shape;101;p19"/>
          <p:cNvSpPr txBox="1"/>
          <p:nvPr>
            <p:ph type="title"/>
          </p:nvPr>
        </p:nvSpPr>
        <p:spPr>
          <a:xfrm>
            <a:off x="421150" y="1064950"/>
            <a:ext cx="133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E06666"/>
                </a:solidFill>
                <a:highlight>
                  <a:srgbClr val="666666"/>
                </a:highlight>
                <a:latin typeface="EB Garamond Regular"/>
                <a:ea typeface="EB Garamond Regular"/>
                <a:cs typeface="EB Garamond Regular"/>
                <a:sym typeface="EB Garamond Regular"/>
              </a:rPr>
              <a:t>Turnos</a:t>
            </a:r>
            <a:endParaRPr sz="2000">
              <a:solidFill>
                <a:srgbClr val="E06666"/>
              </a:solidFill>
              <a:highlight>
                <a:srgbClr val="666666"/>
              </a:highlight>
              <a:latin typeface="EB Garamond Regular"/>
              <a:ea typeface="EB Garamond Regular"/>
              <a:cs typeface="EB Garamond Regular"/>
              <a:sym typeface="EB Garamond Regular"/>
            </a:endParaRPr>
          </a:p>
        </p:txBody>
      </p:sp>
      <p:sp>
        <p:nvSpPr>
          <p:cNvPr id="102" name="Google Shape;102;p19"/>
          <p:cNvSpPr txBox="1"/>
          <p:nvPr>
            <p:ph type="title"/>
          </p:nvPr>
        </p:nvSpPr>
        <p:spPr>
          <a:xfrm>
            <a:off x="421150" y="3881175"/>
            <a:ext cx="900000" cy="4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E06666"/>
                </a:solidFill>
                <a:highlight>
                  <a:srgbClr val="666666"/>
                </a:highlight>
                <a:latin typeface="EB Garamond Regular"/>
                <a:ea typeface="EB Garamond Regular"/>
                <a:cs typeface="EB Garamond Regular"/>
                <a:sym typeface="EB Garamond Regular"/>
              </a:rPr>
              <a:t>Maná</a:t>
            </a:r>
            <a:endParaRPr sz="2000">
              <a:solidFill>
                <a:srgbClr val="E06666"/>
              </a:solidFill>
              <a:highlight>
                <a:srgbClr val="666666"/>
              </a:highlight>
              <a:latin typeface="EB Garamond Regular"/>
              <a:ea typeface="EB Garamond Regular"/>
              <a:cs typeface="EB Garamond Regular"/>
              <a:sym typeface="EB Garamond Regular"/>
            </a:endParaRPr>
          </a:p>
        </p:txBody>
      </p:sp>
      <p:sp>
        <p:nvSpPr>
          <p:cNvPr id="103" name="Google Shape;103;p19"/>
          <p:cNvSpPr txBox="1"/>
          <p:nvPr>
            <p:ph type="title"/>
          </p:nvPr>
        </p:nvSpPr>
        <p:spPr>
          <a:xfrm>
            <a:off x="5688250" y="1064950"/>
            <a:ext cx="259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E06666"/>
                </a:solidFill>
                <a:highlight>
                  <a:srgbClr val="666666"/>
                </a:highlight>
                <a:latin typeface="EB Garamond Regular"/>
                <a:ea typeface="EB Garamond Regular"/>
                <a:cs typeface="EB Garamond Regular"/>
                <a:sym typeface="EB Garamond Regular"/>
              </a:rPr>
              <a:t>Habilidades</a:t>
            </a:r>
            <a:endParaRPr sz="2000">
              <a:solidFill>
                <a:srgbClr val="E06666"/>
              </a:solidFill>
              <a:highlight>
                <a:srgbClr val="666666"/>
              </a:highlight>
              <a:latin typeface="EB Garamond Regular"/>
              <a:ea typeface="EB Garamond Regular"/>
              <a:cs typeface="EB Garamond Regular"/>
              <a:sym typeface="EB Garamond Regular"/>
            </a:endParaRPr>
          </a:p>
        </p:txBody>
      </p:sp>
      <p:pic>
        <p:nvPicPr>
          <p:cNvPr id="104" name="Google Shape;104;p19"/>
          <p:cNvPicPr preferRelativeResize="0"/>
          <p:nvPr/>
        </p:nvPicPr>
        <p:blipFill>
          <a:blip r:embed="rId7">
            <a:alphaModFix/>
          </a:blip>
          <a:stretch>
            <a:fillRect/>
          </a:stretch>
        </p:blipFill>
        <p:spPr>
          <a:xfrm>
            <a:off x="2526575" y="1205425"/>
            <a:ext cx="635500" cy="232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latin typeface="EB Garamond Regular"/>
                <a:ea typeface="EB Garamond Regular"/>
                <a:cs typeface="EB Garamond Regular"/>
                <a:sym typeface="EB Garamond Regular"/>
              </a:rPr>
              <a:t>MECÁNICAS FUERA DE COMBATE</a:t>
            </a:r>
            <a:endParaRPr>
              <a:solidFill>
                <a:srgbClr val="E06666"/>
              </a:solidFill>
              <a:latin typeface="EB Garamond Regular"/>
              <a:ea typeface="EB Garamond Regular"/>
              <a:cs typeface="EB Garamond Regular"/>
              <a:sym typeface="EB Garamond Regular"/>
            </a:endParaRPr>
          </a:p>
        </p:txBody>
      </p:sp>
      <p:pic>
        <p:nvPicPr>
          <p:cNvPr id="110" name="Google Shape;110;p20"/>
          <p:cNvPicPr preferRelativeResize="0"/>
          <p:nvPr/>
        </p:nvPicPr>
        <p:blipFill>
          <a:blip r:embed="rId4">
            <a:alphaModFix/>
          </a:blip>
          <a:stretch>
            <a:fillRect/>
          </a:stretch>
        </p:blipFill>
        <p:spPr>
          <a:xfrm>
            <a:off x="421150" y="1064950"/>
            <a:ext cx="4401812" cy="3265350"/>
          </a:xfrm>
          <a:prstGeom prst="rect">
            <a:avLst/>
          </a:prstGeom>
          <a:noFill/>
          <a:ln>
            <a:noFill/>
          </a:ln>
        </p:spPr>
      </p:pic>
      <p:sp>
        <p:nvSpPr>
          <p:cNvPr id="111" name="Google Shape;111;p20"/>
          <p:cNvSpPr txBox="1"/>
          <p:nvPr>
            <p:ph type="title"/>
          </p:nvPr>
        </p:nvSpPr>
        <p:spPr>
          <a:xfrm>
            <a:off x="421150" y="1064950"/>
            <a:ext cx="154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E06666"/>
                </a:solidFill>
                <a:highlight>
                  <a:srgbClr val="666666"/>
                </a:highlight>
                <a:latin typeface="EB Garamond Regular"/>
                <a:ea typeface="EB Garamond Regular"/>
                <a:cs typeface="EB Garamond Regular"/>
                <a:sym typeface="EB Garamond Regular"/>
              </a:rPr>
              <a:t>Mapamundi</a:t>
            </a:r>
            <a:endParaRPr sz="2000">
              <a:solidFill>
                <a:srgbClr val="E06666"/>
              </a:solidFill>
              <a:highlight>
                <a:srgbClr val="666666"/>
              </a:highlight>
              <a:latin typeface="EB Garamond Regular"/>
              <a:ea typeface="EB Garamond Regular"/>
              <a:cs typeface="EB Garamond Regular"/>
              <a:sym typeface="EB Garamond Regular"/>
            </a:endParaRPr>
          </a:p>
        </p:txBody>
      </p:sp>
      <p:pic>
        <p:nvPicPr>
          <p:cNvPr id="112" name="Google Shape;112;p20"/>
          <p:cNvPicPr preferRelativeResize="0"/>
          <p:nvPr/>
        </p:nvPicPr>
        <p:blipFill>
          <a:blip r:embed="rId5">
            <a:alphaModFix/>
          </a:blip>
          <a:stretch>
            <a:fillRect/>
          </a:stretch>
        </p:blipFill>
        <p:spPr>
          <a:xfrm>
            <a:off x="5175250" y="1113150"/>
            <a:ext cx="3032125" cy="3265350"/>
          </a:xfrm>
          <a:prstGeom prst="rect">
            <a:avLst/>
          </a:prstGeom>
          <a:noFill/>
          <a:ln>
            <a:noFill/>
          </a:ln>
        </p:spPr>
      </p:pic>
      <p:sp>
        <p:nvSpPr>
          <p:cNvPr id="113" name="Google Shape;113;p20"/>
          <p:cNvSpPr txBox="1"/>
          <p:nvPr>
            <p:ph type="title"/>
          </p:nvPr>
        </p:nvSpPr>
        <p:spPr>
          <a:xfrm>
            <a:off x="5175250" y="1113150"/>
            <a:ext cx="259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E06666"/>
                </a:solidFill>
                <a:highlight>
                  <a:srgbClr val="666666"/>
                </a:highlight>
                <a:latin typeface="EB Garamond Regular"/>
                <a:ea typeface="EB Garamond Regular"/>
                <a:cs typeface="EB Garamond Regular"/>
                <a:sym typeface="EB Garamond Regular"/>
              </a:rPr>
              <a:t>Itemización</a:t>
            </a:r>
            <a:endParaRPr sz="2000">
              <a:solidFill>
                <a:srgbClr val="E06666"/>
              </a:solidFill>
              <a:highlight>
                <a:srgbClr val="666666"/>
              </a:highlight>
              <a:latin typeface="EB Garamond Regular"/>
              <a:ea typeface="EB Garamond Regular"/>
              <a:cs typeface="EB Garamond Regular"/>
              <a:sym typeface="EB Garamond Regular"/>
            </a:endParaRPr>
          </a:p>
        </p:txBody>
      </p:sp>
      <p:pic>
        <p:nvPicPr>
          <p:cNvPr id="114" name="Google Shape;114;p20"/>
          <p:cNvPicPr preferRelativeResize="0"/>
          <p:nvPr/>
        </p:nvPicPr>
        <p:blipFill>
          <a:blip r:embed="rId6">
            <a:alphaModFix/>
          </a:blip>
          <a:stretch>
            <a:fillRect/>
          </a:stretch>
        </p:blipFill>
        <p:spPr>
          <a:xfrm>
            <a:off x="2043249" y="2774825"/>
            <a:ext cx="2779699" cy="2182950"/>
          </a:xfrm>
          <a:prstGeom prst="rect">
            <a:avLst/>
          </a:prstGeom>
          <a:noFill/>
          <a:ln>
            <a:noFill/>
          </a:ln>
        </p:spPr>
      </p:pic>
      <p:sp>
        <p:nvSpPr>
          <p:cNvPr id="115" name="Google Shape;115;p20"/>
          <p:cNvSpPr txBox="1"/>
          <p:nvPr>
            <p:ph type="title"/>
          </p:nvPr>
        </p:nvSpPr>
        <p:spPr>
          <a:xfrm>
            <a:off x="2043250" y="2824600"/>
            <a:ext cx="154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E06666"/>
                </a:solidFill>
                <a:highlight>
                  <a:srgbClr val="666666"/>
                </a:highlight>
                <a:latin typeface="EB Garamond Regular"/>
                <a:ea typeface="EB Garamond Regular"/>
                <a:cs typeface="EB Garamond Regular"/>
                <a:sym typeface="EB Garamond Regular"/>
              </a:rPr>
              <a:t>Exploración</a:t>
            </a:r>
            <a:endParaRPr sz="2000">
              <a:solidFill>
                <a:srgbClr val="E06666"/>
              </a:solidFill>
              <a:highlight>
                <a:srgbClr val="666666"/>
              </a:highlight>
              <a:latin typeface="EB Garamond Regular"/>
              <a:ea typeface="EB Garamond Regular"/>
              <a:cs typeface="EB Garamond Regular"/>
              <a:sym typeface="EB Garamond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1"/>
          <p:cNvSpPr txBox="1"/>
          <p:nvPr>
            <p:ph type="title"/>
          </p:nvPr>
        </p:nvSpPr>
        <p:spPr>
          <a:xfrm>
            <a:off x="296725" y="182625"/>
            <a:ext cx="504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06666"/>
                </a:solidFill>
                <a:latin typeface="EB Garamond Regular"/>
                <a:ea typeface="EB Garamond Regular"/>
                <a:cs typeface="EB Garamond Regular"/>
                <a:sym typeface="EB Garamond Regular"/>
              </a:rPr>
              <a:t>ESTILO VISUAL</a:t>
            </a:r>
            <a:endParaRPr>
              <a:solidFill>
                <a:srgbClr val="E06666"/>
              </a:solidFill>
              <a:latin typeface="EB Garamond Regular"/>
              <a:ea typeface="EB Garamond Regular"/>
              <a:cs typeface="EB Garamond Regular"/>
              <a:sym typeface="EB Garamond Regular"/>
            </a:endParaRPr>
          </a:p>
          <a:p>
            <a:pPr indent="0" lvl="0" marL="0" rtl="0" algn="l">
              <a:spcBef>
                <a:spcPts val="0"/>
              </a:spcBef>
              <a:spcAft>
                <a:spcPts val="0"/>
              </a:spcAft>
              <a:buNone/>
            </a:pPr>
            <a:r>
              <a:t/>
            </a:r>
            <a:endParaRPr>
              <a:solidFill>
                <a:srgbClr val="E06666"/>
              </a:solidFill>
              <a:latin typeface="EB Garamond Regular"/>
              <a:ea typeface="EB Garamond Regular"/>
              <a:cs typeface="EB Garamond Regular"/>
              <a:sym typeface="EB Garamond Regular"/>
            </a:endParaRPr>
          </a:p>
        </p:txBody>
      </p:sp>
      <p:sp>
        <p:nvSpPr>
          <p:cNvPr id="121" name="Google Shape;121;p21"/>
          <p:cNvSpPr txBox="1"/>
          <p:nvPr>
            <p:ph idx="1" type="body"/>
          </p:nvPr>
        </p:nvSpPr>
        <p:spPr>
          <a:xfrm>
            <a:off x="296725" y="891200"/>
            <a:ext cx="6538500" cy="1220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E06666"/>
              </a:buClr>
              <a:buSzPts val="2800"/>
              <a:buFont typeface="EB Garamond Regular"/>
              <a:buChar char="❏"/>
            </a:pPr>
            <a:r>
              <a:rPr lang="es" sz="2800">
                <a:solidFill>
                  <a:srgbClr val="E06666"/>
                </a:solidFill>
                <a:highlight>
                  <a:srgbClr val="666666"/>
                </a:highlight>
                <a:latin typeface="EB Garamond Regular"/>
                <a:ea typeface="EB Garamond Regular"/>
                <a:cs typeface="EB Garamond Regular"/>
                <a:sym typeface="EB Garamond Regular"/>
              </a:rPr>
              <a:t>Pixel art de media/alta resolución</a:t>
            </a:r>
            <a:endParaRPr sz="2800">
              <a:solidFill>
                <a:srgbClr val="E06666"/>
              </a:solidFill>
              <a:highlight>
                <a:srgbClr val="666666"/>
              </a:highlight>
              <a:latin typeface="EB Garamond Regular"/>
              <a:ea typeface="EB Garamond Regular"/>
              <a:cs typeface="EB Garamond Regular"/>
              <a:sym typeface="EB Garamond Regular"/>
            </a:endParaRPr>
          </a:p>
          <a:p>
            <a:pPr indent="-406400" lvl="0" marL="457200" rtl="0" algn="l">
              <a:spcBef>
                <a:spcPts val="0"/>
              </a:spcBef>
              <a:spcAft>
                <a:spcPts val="0"/>
              </a:spcAft>
              <a:buClr>
                <a:srgbClr val="E06666"/>
              </a:buClr>
              <a:buSzPts val="2800"/>
              <a:buFont typeface="EB Garamond Regular"/>
              <a:buChar char="❏"/>
            </a:pPr>
            <a:r>
              <a:rPr lang="es" sz="2800">
                <a:solidFill>
                  <a:srgbClr val="E06666"/>
                </a:solidFill>
                <a:highlight>
                  <a:srgbClr val="666666"/>
                </a:highlight>
                <a:latin typeface="EB Garamond Regular"/>
                <a:ea typeface="EB Garamond Regular"/>
                <a:cs typeface="EB Garamond Regular"/>
                <a:sym typeface="EB Garamond Regular"/>
              </a:rPr>
              <a:t>Gama de colores oscuros y poco saturados</a:t>
            </a:r>
            <a:endParaRPr sz="2800">
              <a:solidFill>
                <a:srgbClr val="E06666"/>
              </a:solidFill>
              <a:highlight>
                <a:srgbClr val="666666"/>
              </a:highlight>
              <a:latin typeface="EB Garamond Regular"/>
              <a:ea typeface="EB Garamond Regular"/>
              <a:cs typeface="EB Garamond Regular"/>
              <a:sym typeface="EB Garamond Regular"/>
            </a:endParaRPr>
          </a:p>
          <a:p>
            <a:pPr indent="0" lvl="0" marL="457200" rtl="0" algn="l">
              <a:spcBef>
                <a:spcPts val="1600"/>
              </a:spcBef>
              <a:spcAft>
                <a:spcPts val="0"/>
              </a:spcAft>
              <a:buNone/>
            </a:pPr>
            <a:r>
              <a:t/>
            </a:r>
            <a:endParaRPr sz="2800">
              <a:solidFill>
                <a:srgbClr val="E06666"/>
              </a:solidFill>
              <a:highlight>
                <a:srgbClr val="666666"/>
              </a:highlight>
              <a:latin typeface="EB Garamond Regular"/>
              <a:ea typeface="EB Garamond Regular"/>
              <a:cs typeface="EB Garamond Regular"/>
              <a:sym typeface="EB Garamond Regular"/>
            </a:endParaRPr>
          </a:p>
          <a:p>
            <a:pPr indent="0" lvl="0" marL="457200" rtl="0" algn="l">
              <a:spcBef>
                <a:spcPts val="1600"/>
              </a:spcBef>
              <a:spcAft>
                <a:spcPts val="1600"/>
              </a:spcAft>
              <a:buNone/>
            </a:pPr>
            <a:r>
              <a:t/>
            </a:r>
            <a:endParaRPr sz="2800">
              <a:solidFill>
                <a:srgbClr val="E06666"/>
              </a:solidFill>
              <a:highlight>
                <a:srgbClr val="666666"/>
              </a:highlight>
              <a:latin typeface="EB Garamond Regular"/>
              <a:ea typeface="EB Garamond Regular"/>
              <a:cs typeface="EB Garamond Regular"/>
              <a:sym typeface="EB Garamond Regular"/>
            </a:endParaRPr>
          </a:p>
        </p:txBody>
      </p:sp>
      <p:pic>
        <p:nvPicPr>
          <p:cNvPr id="122" name="Google Shape;122;p21"/>
          <p:cNvPicPr preferRelativeResize="0"/>
          <p:nvPr/>
        </p:nvPicPr>
        <p:blipFill>
          <a:blip r:embed="rId4">
            <a:alphaModFix/>
          </a:blip>
          <a:stretch>
            <a:fillRect/>
          </a:stretch>
        </p:blipFill>
        <p:spPr>
          <a:xfrm>
            <a:off x="296725" y="2026975"/>
            <a:ext cx="2686325" cy="2686325"/>
          </a:xfrm>
          <a:prstGeom prst="rect">
            <a:avLst/>
          </a:prstGeom>
          <a:noFill/>
          <a:ln>
            <a:noFill/>
          </a:ln>
        </p:spPr>
      </p:pic>
      <p:pic>
        <p:nvPicPr>
          <p:cNvPr id="123" name="Google Shape;123;p21"/>
          <p:cNvPicPr preferRelativeResize="0"/>
          <p:nvPr/>
        </p:nvPicPr>
        <p:blipFill>
          <a:blip r:embed="rId5">
            <a:alphaModFix/>
          </a:blip>
          <a:stretch>
            <a:fillRect/>
          </a:stretch>
        </p:blipFill>
        <p:spPr>
          <a:xfrm>
            <a:off x="3016275" y="2247775"/>
            <a:ext cx="3180249" cy="2465525"/>
          </a:xfrm>
          <a:prstGeom prst="rect">
            <a:avLst/>
          </a:prstGeom>
          <a:noFill/>
          <a:ln>
            <a:noFill/>
          </a:ln>
        </p:spPr>
      </p:pic>
      <p:pic>
        <p:nvPicPr>
          <p:cNvPr id="124" name="Google Shape;124;p21"/>
          <p:cNvPicPr preferRelativeResize="0"/>
          <p:nvPr/>
        </p:nvPicPr>
        <p:blipFill>
          <a:blip r:embed="rId6">
            <a:alphaModFix/>
          </a:blip>
          <a:stretch>
            <a:fillRect/>
          </a:stretch>
        </p:blipFill>
        <p:spPr>
          <a:xfrm>
            <a:off x="6291425" y="2247778"/>
            <a:ext cx="2686325" cy="24018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000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